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  <p:sldMasterId id="2147483651" r:id="rId2"/>
  </p:sldMasterIdLst>
  <p:notesMasterIdLst>
    <p:notesMasterId r:id="rId27"/>
  </p:notesMasterIdLst>
  <p:handoutMasterIdLst>
    <p:handoutMasterId r:id="rId28"/>
  </p:handoutMasterIdLst>
  <p:sldIdLst>
    <p:sldId id="256" r:id="rId3"/>
    <p:sldId id="335" r:id="rId4"/>
    <p:sldId id="344" r:id="rId5"/>
    <p:sldId id="345" r:id="rId6"/>
    <p:sldId id="346" r:id="rId7"/>
    <p:sldId id="347" r:id="rId8"/>
    <p:sldId id="348" r:id="rId9"/>
    <p:sldId id="342" r:id="rId10"/>
    <p:sldId id="343" r:id="rId11"/>
    <p:sldId id="333" r:id="rId12"/>
    <p:sldId id="296" r:id="rId13"/>
    <p:sldId id="334" r:id="rId14"/>
    <p:sldId id="336" r:id="rId15"/>
    <p:sldId id="337" r:id="rId16"/>
    <p:sldId id="323" r:id="rId17"/>
    <p:sldId id="328" r:id="rId18"/>
    <p:sldId id="322" r:id="rId19"/>
    <p:sldId id="341" r:id="rId20"/>
    <p:sldId id="340" r:id="rId21"/>
    <p:sldId id="331" r:id="rId22"/>
    <p:sldId id="320" r:id="rId23"/>
    <p:sldId id="325" r:id="rId24"/>
    <p:sldId id="327" r:id="rId25"/>
    <p:sldId id="329" r:id="rId26"/>
  </p:sldIdLst>
  <p:sldSz cx="9144000" cy="6858000" type="screen4x3"/>
  <p:notesSz cx="7099300" cy="10234613"/>
  <p:defaultTextStyle>
    <a:defPPr>
      <a:defRPr lang="en-GB"/>
    </a:defPPr>
    <a:lvl1pPr algn="l" defTabSz="449263" rtl="0" eaLnBrk="0" fontAlgn="base" hangingPunct="0">
      <a:lnSpc>
        <a:spcPct val="78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1pPr>
    <a:lvl2pPr marL="742950" indent="-285750" algn="l" defTabSz="449263" rtl="0" eaLnBrk="0" fontAlgn="base" hangingPunct="0">
      <a:lnSpc>
        <a:spcPct val="78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2pPr>
    <a:lvl3pPr marL="1143000" indent="-228600" algn="l" defTabSz="449263" rtl="0" eaLnBrk="0" fontAlgn="base" hangingPunct="0">
      <a:lnSpc>
        <a:spcPct val="78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3pPr>
    <a:lvl4pPr marL="1600200" indent="-228600" algn="l" defTabSz="449263" rtl="0" eaLnBrk="0" fontAlgn="base" hangingPunct="0">
      <a:lnSpc>
        <a:spcPct val="78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4pPr>
    <a:lvl5pPr marL="2057400" indent="-228600" algn="l" defTabSz="449263" rtl="0" eaLnBrk="0" fontAlgn="base" hangingPunct="0">
      <a:lnSpc>
        <a:spcPct val="78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anose="02020603050405020304" pitchFamily="18" charset="0"/>
        <a:ea typeface="+mn-ea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69" userDrawn="1">
          <p15:clr>
            <a:srgbClr val="A4A3A4"/>
          </p15:clr>
        </p15:guide>
        <p15:guide id="2" pos="225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Estilo Médio 4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1099" y="5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-11462"/>
    </p:cViewPr>
  </p:sorterViewPr>
  <p:notesViewPr>
    <p:cSldViewPr>
      <p:cViewPr varScale="1">
        <p:scale>
          <a:sx n="65" d="100"/>
          <a:sy n="65" d="100"/>
        </p:scale>
        <p:origin x="2886" y="66"/>
      </p:cViewPr>
      <p:guideLst>
        <p:guide orient="horz" pos="2969"/>
        <p:guide pos="225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Planilha_do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pt-BR" b="1" dirty="0" smtClean="0"/>
              <a:t>Comparativo Estimativa x</a:t>
            </a:r>
            <a:r>
              <a:rPr lang="pt-BR" b="1" baseline="0" dirty="0" smtClean="0"/>
              <a:t> Valor Lançado</a:t>
            </a:r>
            <a:endParaRPr lang="pt-BR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pt-B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Valor Lançado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Plan1!$A$2:$A$6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Plan1!$B$2:$B$6</c:f>
              <c:numCache>
                <c:formatCode>_("R$"* #,##0.00_);_("R$"* \(#,##0.00\);_("R$"* "-"??_);_(@_)</c:formatCode>
                <c:ptCount val="5"/>
                <c:pt idx="0">
                  <c:v>109297195956</c:v>
                </c:pt>
                <c:pt idx="1">
                  <c:v>116350566997</c:v>
                </c:pt>
                <c:pt idx="2">
                  <c:v>190199395938</c:v>
                </c:pt>
                <c:pt idx="3">
                  <c:v>150537102169</c:v>
                </c:pt>
              </c:numCache>
            </c:numRef>
          </c:val>
        </c:ser>
        <c:ser>
          <c:idx val="1"/>
          <c:order val="1"/>
          <c:tx>
            <c:strRef>
              <c:f>Plan1!$C$1</c:f>
              <c:strCache>
                <c:ptCount val="1"/>
                <c:pt idx="0">
                  <c:v>Estimativa de Crédito Tributário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</c:dPt>
          <c:dLbls>
            <c:dLbl>
              <c:idx val="4"/>
              <c:layout>
                <c:manualLayout>
                  <c:x val="2.9425755895295891E-2"/>
                  <c:y val="-6.1375838041596735E-2"/>
                </c:manualLayout>
              </c:layout>
              <c:tx>
                <c:rich>
                  <a:bodyPr/>
                  <a:lstStyle/>
                  <a:p>
                    <a:r>
                      <a:rPr lang="en-US" sz="2000" b="1" dirty="0" smtClean="0">
                        <a:solidFill>
                          <a:srgbClr val="FF0000"/>
                        </a:solidFill>
                      </a:rPr>
                      <a:t>R$ 157,9 Bi</a:t>
                    </a:r>
                    <a:endParaRPr lang="en-US" sz="2000" b="1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157839336118963"/>
                      <c:h val="0.16233909162002338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Plan1!$A$2:$A$6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Plan1!$C$2:$C$6</c:f>
              <c:numCache>
                <c:formatCode>_("R$"* #,##0.00_);_("R$"* \(#,##0.00\);_("R$"* "-"??_);_(@_)</c:formatCode>
                <c:ptCount val="5"/>
                <c:pt idx="0">
                  <c:v>83132310225</c:v>
                </c:pt>
                <c:pt idx="1">
                  <c:v>104967763566</c:v>
                </c:pt>
                <c:pt idx="2">
                  <c:v>116155039810</c:v>
                </c:pt>
                <c:pt idx="3">
                  <c:v>144151194011</c:v>
                </c:pt>
                <c:pt idx="4">
                  <c:v>157954578764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2197376"/>
        <c:axId val="395642304"/>
        <c:axId val="0"/>
      </c:bar3DChart>
      <c:catAx>
        <c:axId val="24219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5642304"/>
        <c:crosses val="autoZero"/>
        <c:auto val="1"/>
        <c:lblAlgn val="ctr"/>
        <c:lblOffset val="100"/>
        <c:noMultiLvlLbl val="0"/>
      </c:catAx>
      <c:valAx>
        <c:axId val="395642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_(&quot;R$&quot;* #,##0.00_);_(&quot;R$&quot;* \(#,##0.00\);_(&quot;R$&quot;* &quot;-&quot;?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242197376"/>
        <c:crosses val="autoZero"/>
        <c:crossBetween val="between"/>
        <c:dispUnits>
          <c:builtInUnit val="b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Valor Crédito Tributário Constituído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  <a:sp3d/>
            </c:spPr>
          </c:dPt>
          <c:dLbls>
            <c:dLbl>
              <c:idx val="0"/>
              <c:layout>
                <c:manualLayout>
                  <c:x val="3.7560127064071039E-2"/>
                  <c:y val="-4.374999999999999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92,2 </a:t>
                    </a:r>
                    <a:r>
                      <a:rPr lang="en-US" dirty="0" err="1" smtClean="0"/>
                      <a:t>Bilhões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5927078061285374E-2"/>
                  <c:y val="-5.3125000000000054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109,6 </a:t>
                    </a:r>
                    <a:r>
                      <a:rPr lang="en-US" dirty="0" err="1" smtClean="0"/>
                      <a:t>Bilhões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7761833047356757E-2"/>
                  <c:y val="-0.0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116,3 </a:t>
                    </a:r>
                    <a:r>
                      <a:rPr lang="en-US" dirty="0" err="1" smtClean="0"/>
                      <a:t>Bilhões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9193176066856648E-2"/>
                  <c:y val="-5.937499999999999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190,7 </a:t>
                    </a:r>
                    <a:r>
                      <a:rPr lang="en-US" dirty="0" err="1" smtClean="0"/>
                      <a:t>Bilhões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2862686038999661E-2"/>
                  <c:y val="-9.0624999999999997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150,5 </a:t>
                    </a:r>
                    <a:r>
                      <a:rPr lang="en-US" dirty="0" err="1" smtClean="0"/>
                      <a:t>Bilhões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Plan1!$A$2:$A$6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Plan1!$B$2:$B$6</c:f>
              <c:numCache>
                <c:formatCode>#,##0</c:formatCode>
                <c:ptCount val="5"/>
                <c:pt idx="0">
                  <c:v>92296109537</c:v>
                </c:pt>
                <c:pt idx="1">
                  <c:v>109634212061</c:v>
                </c:pt>
                <c:pt idx="2">
                  <c:v>116350566997</c:v>
                </c:pt>
                <c:pt idx="3">
                  <c:v>190199395938</c:v>
                </c:pt>
                <c:pt idx="4">
                  <c:v>150537102169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95645104"/>
        <c:axId val="395645664"/>
        <c:axId val="0"/>
      </c:bar3DChart>
      <c:catAx>
        <c:axId val="39564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5645664"/>
        <c:crosses val="autoZero"/>
        <c:auto val="1"/>
        <c:lblAlgn val="ctr"/>
        <c:lblOffset val="100"/>
        <c:noMultiLvlLbl val="0"/>
      </c:catAx>
      <c:valAx>
        <c:axId val="395645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5645104"/>
        <c:crosses val="autoZero"/>
        <c:crossBetween val="between"/>
        <c:dispUnits>
          <c:builtInUnit val="billions"/>
          <c:dispUnitsLbl>
            <c:layout/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5875">
      <a:solidFill>
        <a:schemeClr val="tx1"/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Valores Y</c:v>
                </c:pt>
              </c:strCache>
            </c:strRef>
          </c:tx>
          <c:spPr>
            <a:ln w="22225" cap="rnd">
              <a:solidFill>
                <a:schemeClr val="accent1"/>
              </a:solidFill>
            </a:ln>
            <a:effectLst>
              <a:glow rad="139700">
                <a:schemeClr val="accent1">
                  <a:satMod val="175000"/>
                  <a:alpha val="14000"/>
                </a:schemeClr>
              </a:glow>
            </a:effectLst>
          </c:spPr>
          <c:marker>
            <c:symbol val="circle"/>
            <c:size val="3"/>
            <c:spPr>
              <a:solidFill>
                <a:srgbClr val="FF0000"/>
              </a:solidFill>
              <a:ln>
                <a:noFill/>
              </a:ln>
              <a:effectLst>
                <a:glow rad="63500">
                  <a:schemeClr val="accent1">
                    <a:satMod val="175000"/>
                    <a:alpha val="25000"/>
                  </a:schemeClr>
                </a:glow>
              </a:effectLst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Plan1!$A$2:$A$7</c:f>
              <c:numCache>
                <c:formatCode>General</c:formatCod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</c:v>
                </c:pt>
              </c:numCache>
            </c:numRef>
          </c:xVal>
          <c:yVal>
            <c:numRef>
              <c:f>Plan1!$B$2:$B$7</c:f>
              <c:numCache>
                <c:formatCode>0.00</c:formatCode>
                <c:ptCount val="6"/>
                <c:pt idx="0">
                  <c:v>85.3</c:v>
                </c:pt>
                <c:pt idx="1">
                  <c:v>88.3</c:v>
                </c:pt>
                <c:pt idx="2">
                  <c:v>89.3</c:v>
                </c:pt>
                <c:pt idx="3">
                  <c:v>89.5</c:v>
                </c:pt>
                <c:pt idx="4">
                  <c:v>91.1</c:v>
                </c:pt>
                <c:pt idx="5">
                  <c:v>91.9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0386704"/>
        <c:axId val="390387264"/>
      </c:scatterChart>
      <c:valAx>
        <c:axId val="3903867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0387264"/>
        <c:crosses val="autoZero"/>
        <c:crossBetween val="midCat"/>
      </c:valAx>
      <c:valAx>
        <c:axId val="39038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65000"/>
                  <a:lumOff val="35000"/>
                  <a:alpha val="7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lt1">
                <a:lumMod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03867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Crédito Tributário Constituído por AFRFB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Plan1!$B$1</c:f>
              <c:strCache>
                <c:ptCount val="1"/>
                <c:pt idx="0">
                  <c:v>Valores 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Plan1!$A$2:$A$10</c:f>
              <c:numCache>
                <c:formatCode>General</c:formatCode>
                <c:ptCount val="9"/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</c:numCache>
            </c:numRef>
          </c:xVal>
          <c:yVal>
            <c:numRef>
              <c:f>Plan1!$B$2:$B$10</c:f>
              <c:numCache>
                <c:formatCode>General</c:formatCode>
                <c:ptCount val="9"/>
                <c:pt idx="1">
                  <c:v>16300000</c:v>
                </c:pt>
                <c:pt idx="2">
                  <c:v>21300000</c:v>
                </c:pt>
                <c:pt idx="3">
                  <c:v>21900000</c:v>
                </c:pt>
                <c:pt idx="4">
                  <c:v>28500000</c:v>
                </c:pt>
                <c:pt idx="5">
                  <c:v>30700000</c:v>
                </c:pt>
                <c:pt idx="6">
                  <c:v>59700000</c:v>
                </c:pt>
                <c:pt idx="7">
                  <c:v>52900000</c:v>
                </c:pt>
              </c:numCache>
            </c:numRef>
          </c:yVal>
          <c:bubbleSize>
            <c:numRef>
              <c:f>Plan1!$C$2:$C$10</c:f>
              <c:numCache>
                <c:formatCode>General</c:formatCode>
                <c:ptCount val="9"/>
                <c:pt idx="1">
                  <c:v>16</c:v>
                </c:pt>
                <c:pt idx="2">
                  <c:v>21</c:v>
                </c:pt>
                <c:pt idx="3">
                  <c:v>21</c:v>
                </c:pt>
                <c:pt idx="4">
                  <c:v>28</c:v>
                </c:pt>
                <c:pt idx="5">
                  <c:v>30</c:v>
                </c:pt>
                <c:pt idx="6">
                  <c:v>59</c:v>
                </c:pt>
                <c:pt idx="7">
                  <c:v>52</c:v>
                </c:pt>
              </c:numCache>
            </c:numRef>
          </c:bubbleSize>
          <c:bubble3D val="1"/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bubbleScale val="100"/>
        <c:showNegBubbles val="0"/>
        <c:axId val="395638768"/>
        <c:axId val="395639328"/>
      </c:bubbleChart>
      <c:valAx>
        <c:axId val="39563876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5639328"/>
        <c:crosses val="autoZero"/>
        <c:crossBetween val="midCat"/>
      </c:valAx>
      <c:valAx>
        <c:axId val="39563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395638768"/>
        <c:crosses val="autoZero"/>
        <c:crossBetween val="midCat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15875">
      <a:solidFill>
        <a:schemeClr val="tx1"/>
      </a:solidFill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5">
  <cs:axisTitle>
    <cs:lnRef idx="0"/>
    <cs:fillRef idx="0"/>
    <cs:effectRef idx="0"/>
    <cs:fontRef idx="minor">
      <a:schemeClr val="lt1">
        <a:lumMod val="75000"/>
      </a:schemeClr>
    </cs:fontRef>
    <cs:defRPr sz="1197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>
        <a:lumMod val="75000"/>
      </a:schemeClr>
    </cs:fontRef>
    <cs:defRPr sz="1197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3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7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dk1">
            <a:lumMod val="65000"/>
            <a:lumOff val="35000"/>
            <a:alpha val="2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862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spPr>
      <a:ln w="9525" cap="flat" cmpd="sng" algn="ctr">
        <a:solidFill>
          <a:schemeClr val="lt1">
            <a:lumMod val="50000"/>
          </a:schemeClr>
        </a:solidFill>
        <a:round/>
      </a:ln>
    </cs:spPr>
    <cs:defRPr sz="1197" kern="1200"/>
    <cs:bodyPr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198" cy="512386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4021444" y="0"/>
            <a:ext cx="3076197" cy="512386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6F3E7018-908D-40FD-83CC-E2257877A857}" type="datetimeFigureOut">
              <a:rPr lang="pt-BR" smtClean="0"/>
              <a:t>05/03/2015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9722229"/>
            <a:ext cx="3076198" cy="512385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4021444" y="9722229"/>
            <a:ext cx="3076197" cy="512385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D1E51F49-4405-4FA9-9A8A-BBC87740211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1887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1" y="0"/>
            <a:ext cx="7099300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1" y="0"/>
            <a:ext cx="7100957" cy="102362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0" y="0"/>
            <a:ext cx="7104274" cy="102378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0"/>
            <a:ext cx="7104274" cy="102378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0" y="0"/>
            <a:ext cx="7104274" cy="102378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0" y="0"/>
            <a:ext cx="7104274" cy="102378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0" y="0"/>
            <a:ext cx="7104274" cy="102378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0" y="0"/>
            <a:ext cx="7105933" cy="102395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1" name="AutoShape 31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4" name="AutoShape 34"/>
          <p:cNvSpPr>
            <a:spLocks noChangeArrowheads="1"/>
          </p:cNvSpPr>
          <p:nvPr/>
        </p:nvSpPr>
        <p:spPr bwMode="auto">
          <a:xfrm>
            <a:off x="0" y="1"/>
            <a:ext cx="7105933" cy="10241161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1184046" y="767761"/>
            <a:ext cx="4731209" cy="3840436"/>
          </a:xfrm>
          <a:prstGeom prst="roundRect">
            <a:avLst>
              <a:gd name="adj" fmla="val 42"/>
            </a:avLst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6" name="Rectangle 36"/>
          <p:cNvSpPr>
            <a:spLocks noGrp="1" noChangeArrowheads="1"/>
          </p:cNvSpPr>
          <p:nvPr>
            <p:ph type="body"/>
          </p:nvPr>
        </p:nvSpPr>
        <p:spPr bwMode="auto">
          <a:xfrm>
            <a:off x="946906" y="4863570"/>
            <a:ext cx="5164031" cy="4572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 smtClean="0"/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0" y="338863"/>
            <a:ext cx="1658" cy="476371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4778" tIns="47389" rIns="94778" bIns="47389" anchor="ctr"/>
          <a:lstStyle/>
          <a:p>
            <a:endParaRPr lang="pt-BR"/>
          </a:p>
        </p:txBody>
      </p:sp>
      <p:sp>
        <p:nvSpPr>
          <p:cNvPr id="5158" name="Rectangle 3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98538" y="777875"/>
            <a:ext cx="5068887" cy="380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</p:spTree>
    <p:extLst>
      <p:ext uri="{BB962C8B-B14F-4D97-AF65-F5344CB8AC3E}">
        <p14:creationId xmlns:p14="http://schemas.microsoft.com/office/powerpoint/2010/main" val="26856662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5363" y="777875"/>
            <a:ext cx="5108575" cy="38306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46906" y="4863570"/>
            <a:ext cx="5167348" cy="45754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766081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10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10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10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02457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11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11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11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41959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12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12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12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3466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13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13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13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6057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14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14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14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71608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15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15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15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86852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16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16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16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50504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17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17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17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10632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18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18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18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16873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19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19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19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259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2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71840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20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20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20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36164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21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21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21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4528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22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22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22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67575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23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23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23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 dirty="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22577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24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24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24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85370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3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3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3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12649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4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4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4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8026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5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5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5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1182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6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6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6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792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7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7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7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64010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8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8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8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29573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0" y="0"/>
            <a:ext cx="1658" cy="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4778" tIns="94778" rIns="94778" bIns="47389"/>
          <a:lstStyle>
            <a:lvl1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85800" algn="l"/>
                <a:tab pos="1374775" algn="l"/>
                <a:tab pos="2060575" algn="l"/>
                <a:tab pos="27495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eaLnBrk="1" hangingPunct="1">
              <a:lnSpc>
                <a:spcPct val="100000"/>
              </a:lnSpc>
            </a:pPr>
            <a:fld id="{156821CA-7171-413D-AED1-2DC8D9A10516}" type="slidenum">
              <a:rPr lang="pt-BR" altLang="pt-BR" sz="1200">
                <a:solidFill>
                  <a:srgbClr val="000000"/>
                </a:solidFill>
                <a:ea typeface="ＭＳ Ｐゴシック" panose="020B0600070205080204" pitchFamily="34" charset="-128"/>
              </a:rPr>
              <a:pPr eaLnBrk="1" hangingPunct="1">
                <a:lnSpc>
                  <a:spcPct val="100000"/>
                </a:lnSpc>
              </a:pPr>
              <a:t>9</a:t>
            </a:fld>
            <a:endParaRPr lang="pt-BR" altLang="pt-BR" sz="1200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4" name="Rectangle 2"/>
          <p:cNvSpPr>
            <a:spLocks noChangeArrowheads="1"/>
          </p:cNvSpPr>
          <p:nvPr/>
        </p:nvSpPr>
        <p:spPr bwMode="auto">
          <a:xfrm>
            <a:off x="4059585" y="8956106"/>
            <a:ext cx="3104389" cy="471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285" tIns="48509" rIns="93285" bIns="48509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7776847-267D-41B4-B3A2-611B2B6D3498}" type="slidenum">
              <a:rPr lang="pt-BR" altLang="pt-BR" sz="12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9</a:t>
            </a:fld>
            <a:endParaRPr lang="pt-BR" altLang="pt-BR" sz="12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4059585" y="8957742"/>
            <a:ext cx="3104389" cy="469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8883" tIns="49628" rIns="98883" bIns="49628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r" hangingPunct="1"/>
            <a:fld id="{B61B2338-CF29-4084-BB5B-C0690753C696}" type="slidenum">
              <a:rPr lang="pt-BR" altLang="pt-BR" sz="1300" b="1">
                <a:solidFill>
                  <a:srgbClr val="000000"/>
                </a:solidFill>
                <a:ea typeface="ＭＳ Ｐゴシック" panose="020B0600070205080204" pitchFamily="34" charset="-128"/>
              </a:rPr>
              <a:pPr algn="r" hangingPunct="1"/>
              <a:t>9</a:t>
            </a:fld>
            <a:endParaRPr lang="pt-BR" altLang="pt-BR" sz="1300" b="1">
              <a:solidFill>
                <a:srgbClr val="0000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64516" name="Rectangle 4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0"/>
            <a:ext cx="1588" cy="15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7" name="Rectangle 5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0" y="0"/>
            <a:ext cx="1658" cy="1637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3782" eaLnBrk="1">
              <a:spcBef>
                <a:spcPct val="0"/>
              </a:spcBef>
            </a:pPr>
            <a:endParaRPr lang="pt-BR" altLang="pt-BR" sz="2100"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4773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5599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33598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18289" y="174627"/>
            <a:ext cx="2052637" cy="54070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7"/>
            <a:ext cx="6008688" cy="54070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1266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174625"/>
            <a:ext cx="8213725" cy="133985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3153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DE0E093-D1E8-4AAE-A4BE-D23A8807500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70008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B02FA73-4F8A-40D6-955E-BA4235FC65A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9884818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136C5BC-BE3D-428C-8E00-46A8545482A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050096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1" y="1604965"/>
            <a:ext cx="4037013" cy="397668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6613" y="1604965"/>
            <a:ext cx="4038600" cy="397668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AB3E412-6ABC-48AF-97AF-CAA61629C49C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11805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FF2FC07-EE82-49B2-9223-50B72B7FC0CA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385936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8208D3D-DF6B-471E-A246-045F41DBCF4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789116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AE6CD8-27B2-4AB8-BCC8-034367492BBF}" type="slidenum">
              <a:rPr lang="pt-BR" altLang="pt-BR" smtClean="0"/>
              <a:pPr/>
              <a:t>‹nº›</a:t>
            </a:fld>
            <a:endParaRPr lang="pt-BR" altLang="pt-BR" dirty="0"/>
          </a:p>
        </p:txBody>
      </p:sp>
    </p:spTree>
    <p:extLst>
      <p:ext uri="{BB962C8B-B14F-4D97-AF65-F5344CB8AC3E}">
        <p14:creationId xmlns:p14="http://schemas.microsoft.com/office/powerpoint/2010/main" val="3877760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13500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DBDC1E1-929F-463C-B219-6D5B6F959F6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6615576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A3C3FD4-685D-4E98-8507-7FEAF19C830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542729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FD4EA70-76AC-4786-9009-7C664ED61796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859786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01351C3-300D-4C58-9009-9C54F9C26E65}" type="datetime1">
              <a:rPr lang="pt-BR" altLang="pt-BR" smtClean="0"/>
              <a:t>05/03/2015</a:t>
            </a:fld>
            <a:endParaRPr lang="pt-BR" alt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7466BE4-AE79-4963-A940-4BE01911D9E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2612368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3286381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1" y="1604965"/>
            <a:ext cx="4030663" cy="397668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0263" y="1604965"/>
            <a:ext cx="4030662" cy="3976687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4746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62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1385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496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108708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</p:spTree>
    <p:extLst>
      <p:ext uri="{BB962C8B-B14F-4D97-AF65-F5344CB8AC3E}">
        <p14:creationId xmlns:p14="http://schemas.microsoft.com/office/powerpoint/2010/main" val="2593124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174625"/>
            <a:ext cx="8213725" cy="133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do título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604965"/>
            <a:ext cx="8213725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da estrutura de tópicos</a:t>
            </a:r>
          </a:p>
          <a:p>
            <a:pPr lvl="1"/>
            <a:r>
              <a:rPr lang="en-GB" altLang="pt-BR" smtClean="0"/>
              <a:t>2.º Nível da estrutura de tópicos</a:t>
            </a:r>
          </a:p>
          <a:p>
            <a:pPr lvl="2"/>
            <a:r>
              <a:rPr lang="en-GB" altLang="pt-BR" smtClean="0"/>
              <a:t>3.º Nível da estrutura de tópicos</a:t>
            </a:r>
          </a:p>
          <a:p>
            <a:pPr lvl="3"/>
            <a:r>
              <a:rPr lang="en-GB" altLang="pt-BR" smtClean="0"/>
              <a:t>4.º Nível da estrutura de tópicos</a:t>
            </a:r>
          </a:p>
          <a:p>
            <a:pPr lvl="4"/>
            <a:r>
              <a:rPr lang="en-GB" altLang="pt-BR" smtClean="0"/>
              <a:t>5.º Nível da estrutura de tópicos</a:t>
            </a:r>
          </a:p>
          <a:p>
            <a:pPr lvl="4"/>
            <a:r>
              <a:rPr lang="en-GB" altLang="pt-BR" smtClean="0"/>
              <a:t>6.º Nível da estrutura de tópicos</a:t>
            </a:r>
          </a:p>
          <a:p>
            <a:pPr lvl="4"/>
            <a:r>
              <a:rPr lang="en-GB" altLang="pt-BR" smtClean="0"/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97" r:id="rId12"/>
  </p:sldLayoutIdLst>
  <p:txStyles>
    <p:titleStyle>
      <a:lvl1pPr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2pPr>
      <a:lvl3pPr marL="1143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3pPr>
      <a:lvl4pPr marL="1600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4pPr>
      <a:lvl5pPr marL="20574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Lucida Sans Unicode" panose="020B0602030504020204" pitchFamily="34" charset="0"/>
          <a:cs typeface="Lucida Sans Unicode" panose="020B0602030504020204" pitchFamily="34" charset="0"/>
        </a:defRPr>
      </a:lvl9pPr>
    </p:titleStyle>
    <p:bodyStyle>
      <a:lvl1pPr marL="342900" indent="-342900" algn="l" defTabSz="449263" rtl="0" fontAlgn="base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" y="6572250"/>
            <a:ext cx="4492625" cy="280988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sz="240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" y="6751640"/>
            <a:ext cx="1871663" cy="98425"/>
          </a:xfrm>
          <a:prstGeom prst="rect">
            <a:avLst/>
          </a:prstGeom>
          <a:solidFill>
            <a:srgbClr val="3399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sz="240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8244408" y="6532565"/>
            <a:ext cx="499543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6760" tIns="43560" rIns="86760" bIns="4356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fld id="{0EA91B9C-359C-4CF2-BF6A-58BD043F2AF6}" type="slidenum">
              <a:rPr lang="pt-BR" altLang="pt-BR" sz="1500" b="1">
                <a:solidFill>
                  <a:srgbClr val="003366"/>
                </a:solidFill>
                <a:latin typeface="Arial" panose="020B0604020202020204" pitchFamily="34" charset="0"/>
              </a:rPr>
              <a:pPr algn="ctr" hangingPunct="1"/>
              <a:t>‹nº›</a:t>
            </a:fld>
            <a:endParaRPr lang="pt-BR" altLang="pt-BR" sz="1500" b="1" dirty="0">
              <a:solidFill>
                <a:srgbClr val="003366"/>
              </a:solidFill>
              <a:latin typeface="Arial" panose="020B0604020202020204" pitchFamily="34" charset="0"/>
            </a:endParaRPr>
          </a:p>
        </p:txBody>
      </p:sp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8678864" y="6540502"/>
            <a:ext cx="298450" cy="277813"/>
          </a:xfrm>
          <a:prstGeom prst="rightArrow">
            <a:avLst>
              <a:gd name="adj1" fmla="val 100000"/>
              <a:gd name="adj2" fmla="val 107428"/>
            </a:avLst>
          </a:prstGeom>
          <a:solidFill>
            <a:srgbClr val="003366"/>
          </a:solidFill>
          <a:ln w="9360" cap="flat">
            <a:solidFill>
              <a:srgbClr val="3399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sz="240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28651" y="6356350"/>
            <a:ext cx="20558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500">
                <a:solidFill>
                  <a:srgbClr val="000000"/>
                </a:solidFill>
                <a:latin typeface="+mn-lt"/>
              </a:defRPr>
            </a:lvl1pPr>
          </a:lstStyle>
          <a:p>
            <a:fld id="{3DD60E22-5CAC-438B-B5D1-BFDE83815F1A}" type="datetime1">
              <a:rPr lang="pt-BR" altLang="pt-BR"/>
              <a:pPr/>
              <a:t>05/03/2015</a:t>
            </a:fld>
            <a:endParaRPr lang="pt-BR" altLang="pt-BR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028950" y="6356352"/>
            <a:ext cx="3086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sz="240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234114" y="5373690"/>
            <a:ext cx="2055812" cy="36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tabLst>
                <a:tab pos="449263" algn="l"/>
                <a:tab pos="898525" algn="l"/>
                <a:tab pos="1347788" algn="l"/>
                <a:tab pos="1797050" algn="l"/>
              </a:tabLst>
              <a:defRPr sz="1500">
                <a:solidFill>
                  <a:srgbClr val="000000"/>
                </a:solidFill>
                <a:latin typeface="+mn-lt"/>
              </a:defRPr>
            </a:lvl1pPr>
          </a:lstStyle>
          <a:p>
            <a:fld id="{6F29820E-848C-431B-AD92-D3C323DD9D32}" type="slidenum">
              <a:rPr lang="pt-BR" altLang="pt-BR"/>
              <a:pPr/>
              <a:t>‹nº›</a:t>
            </a:fld>
            <a:endParaRPr lang="pt-BR" altLang="pt-BR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273050"/>
            <a:ext cx="8228013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do título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1" y="1604965"/>
            <a:ext cx="8228013" cy="397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2176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 smtClean="0"/>
              <a:t>Clique para editar o formato do texto da estrutura de tópicos</a:t>
            </a:r>
          </a:p>
          <a:p>
            <a:pPr lvl="1"/>
            <a:r>
              <a:rPr lang="en-GB" altLang="pt-BR" smtClean="0"/>
              <a:t>2.º Nível da estrutura de tópicos</a:t>
            </a:r>
          </a:p>
          <a:p>
            <a:pPr lvl="2"/>
            <a:r>
              <a:rPr lang="en-GB" altLang="pt-BR" smtClean="0"/>
              <a:t>3.º Nível da estrutura de tópicos</a:t>
            </a:r>
          </a:p>
          <a:p>
            <a:pPr lvl="3"/>
            <a:r>
              <a:rPr lang="en-GB" altLang="pt-BR" smtClean="0"/>
              <a:t>4.º Nível da estrutura de tópicos</a:t>
            </a:r>
          </a:p>
          <a:p>
            <a:pPr lvl="4"/>
            <a:r>
              <a:rPr lang="en-GB" altLang="pt-BR" smtClean="0"/>
              <a:t>5.º Nível da estrutura de tópicos</a:t>
            </a:r>
          </a:p>
          <a:p>
            <a:pPr lvl="4"/>
            <a:r>
              <a:rPr lang="en-GB" altLang="pt-BR" smtClean="0"/>
              <a:t>6.º Nível da estrutura de tópicos</a:t>
            </a:r>
          </a:p>
          <a:p>
            <a:pPr lvl="4"/>
            <a:r>
              <a:rPr lang="en-GB" altLang="pt-BR" smtClean="0"/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 kern="1200">
          <a:solidFill>
            <a:srgbClr val="00205B"/>
          </a:solidFill>
          <a:latin typeface="+mj-lt"/>
          <a:ea typeface="+mj-ea"/>
          <a:cs typeface="+mj-cs"/>
        </a:defRPr>
      </a:lvl1pPr>
      <a:lvl2pPr marL="742950" indent="-28575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2pPr>
      <a:lvl3pPr marL="1143000" indent="-22860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3pPr>
      <a:lvl4pPr marL="1600200" indent="-22860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4pPr>
      <a:lvl5pPr marL="2057400" indent="-22860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5pPr>
      <a:lvl6pPr marL="2514600" indent="-22860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6pPr>
      <a:lvl7pPr marL="2971800" indent="-22860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7pPr>
      <a:lvl8pPr marL="3429000" indent="-22860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8pPr>
      <a:lvl9pPr marL="3886200" indent="-228600" algn="l" defTabSz="449263" rtl="0" fontAlgn="base" hangingPunct="0">
        <a:lnSpc>
          <a:spcPct val="8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500">
          <a:solidFill>
            <a:srgbClr val="00205B"/>
          </a:solidFill>
          <a:latin typeface="Arial" panose="020B0604020202020204" pitchFamily="34" charset="0"/>
          <a:ea typeface="Lucida Sans Unicode" panose="020B0602030504020204" pitchFamily="34" charset="0"/>
          <a:cs typeface="Lucida Sans Unicode" panose="020B0602030504020204" pitchFamily="34" charset="0"/>
        </a:defRPr>
      </a:lvl9pPr>
    </p:titleStyle>
    <p:bodyStyle>
      <a:lvl1pPr marL="342900" indent="-342900" algn="l" defTabSz="449263" rtl="0" fontAlgn="base" hangingPunct="0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Planilha_do_Microsoft_Excel_97-20031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2303466" y="2898775"/>
            <a:ext cx="6688137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195736" y="48401"/>
            <a:ext cx="6795867" cy="655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>
              <a:lnSpc>
                <a:spcPct val="100000"/>
              </a:lnSpc>
              <a:buClrTx/>
              <a:buFontTx/>
              <a:buNone/>
            </a:pPr>
            <a:endParaRPr lang="pt-BR" altLang="pt-BR" sz="2800" b="1" i="1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ClrTx/>
              <a:buFontTx/>
              <a:buNone/>
            </a:pPr>
            <a:endParaRPr lang="pt-BR" altLang="pt-BR" sz="2800" b="1" i="1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pt-BR" altLang="pt-BR" sz="4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Times New Roman" panose="02020603050405020304" pitchFamily="18" charset="0"/>
              </a:rPr>
              <a:t>Fiscalização</a:t>
            </a:r>
          </a:p>
          <a:p>
            <a:pPr algn="ctr">
              <a:lnSpc>
                <a:spcPct val="100000"/>
              </a:lnSpc>
              <a:buClrTx/>
              <a:buFontTx/>
              <a:buNone/>
            </a:pPr>
            <a:endParaRPr lang="pt-BR" altLang="pt-BR" sz="2800" b="1" i="1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ClrTx/>
              <a:buFontTx/>
              <a:buNone/>
            </a:pPr>
            <a:endParaRPr lang="pt-BR" altLang="pt-BR" sz="2800" b="1" i="1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pt-BR" altLang="pt-BR" sz="3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Malha PJ</a:t>
            </a:r>
          </a:p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pt-BR" altLang="pt-BR" sz="3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Principais Ações 2015</a:t>
            </a:r>
          </a:p>
          <a:p>
            <a:pPr algn="ctr">
              <a:lnSpc>
                <a:spcPct val="100000"/>
              </a:lnSpc>
              <a:buClrTx/>
              <a:buFontTx/>
              <a:buNone/>
            </a:pPr>
            <a:r>
              <a:rPr lang="pt-BR" altLang="pt-BR" sz="36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Resultados 2014</a:t>
            </a:r>
          </a:p>
          <a:p>
            <a:pPr algn="ctr">
              <a:lnSpc>
                <a:spcPct val="100000"/>
              </a:lnSpc>
              <a:buClrTx/>
              <a:buFontTx/>
              <a:buNone/>
            </a:pPr>
            <a:endParaRPr lang="pt-BR" altLang="pt-BR" sz="2800" b="1" i="1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ClrTx/>
              <a:buFontTx/>
              <a:buNone/>
            </a:pPr>
            <a:endParaRPr lang="pt-BR" altLang="pt-BR" sz="2800" b="1" i="1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  <a:buClrTx/>
              <a:buFontTx/>
              <a:buNone/>
            </a:pPr>
            <a:endParaRPr lang="pt-BR" altLang="pt-BR" sz="2800" b="1" i="1" dirty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buClrTx/>
              <a:buFontTx/>
              <a:buNone/>
            </a:pPr>
            <a:endParaRPr lang="pt-BR" altLang="pt-BR" b="1" i="1" dirty="0" smtClean="0">
              <a:solidFill>
                <a:srgbClr val="000000"/>
              </a:solidFill>
              <a:latin typeface="+mj-lt"/>
              <a:cs typeface="Times New Roman" panose="02020603050405020304" pitchFamily="18" charset="0"/>
            </a:endParaRPr>
          </a:p>
          <a:p>
            <a:pPr algn="r">
              <a:lnSpc>
                <a:spcPct val="100000"/>
              </a:lnSpc>
              <a:buClrTx/>
              <a:buFontTx/>
              <a:buNone/>
            </a:pPr>
            <a:r>
              <a:rPr lang="pt-BR" altLang="pt-BR" b="1" i="1" dirty="0" smtClean="0">
                <a:solidFill>
                  <a:srgbClr val="000000"/>
                </a:solidFill>
                <a:latin typeface="+mj-lt"/>
                <a:cs typeface="Times New Roman" panose="02020603050405020304" pitchFamily="18" charset="0"/>
              </a:rPr>
              <a:t>Iágaro Jung Martins</a:t>
            </a:r>
          </a:p>
          <a:p>
            <a:pPr algn="r">
              <a:lnSpc>
                <a:spcPct val="100000"/>
              </a:lnSpc>
              <a:buClrTx/>
              <a:buFontTx/>
              <a:buNone/>
            </a:pPr>
            <a:r>
              <a:rPr lang="pt-BR" altLang="pt-BR" sz="2000" i="1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Subsecretário de Fiscalização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311151"/>
            <a:ext cx="9144001" cy="52257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sz="3200" b="1" i="1" dirty="0" smtClean="0">
                <a:latin typeface="Arial Black" panose="020B0A04020102020204" pitchFamily="34" charset="0"/>
              </a:rPr>
              <a:t>Planejamento para 2015</a:t>
            </a:r>
            <a:endParaRPr lang="pt-BR" altLang="pt-BR" sz="3200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dirty="0">
              <a:solidFill>
                <a:srgbClr val="000000"/>
              </a:solidFill>
              <a:latin typeface="Arial" panose="020B0604020202020204"/>
              <a:ea typeface="Arial Unicode MS" pitchFamily="2"/>
              <a:cs typeface="Arial Unicode MS" pitchFamily="2"/>
            </a:endParaRP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981304507"/>
              </p:ext>
            </p:extLst>
          </p:nvPr>
        </p:nvGraphicFramePr>
        <p:xfrm>
          <a:off x="0" y="1397000"/>
          <a:ext cx="9036496" cy="455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43461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sz="2400" b="0" i="0" u="none" strike="noStrike" baseline="0" dirty="0">
              <a:ln>
                <a:noFill/>
              </a:ln>
              <a:solidFill>
                <a:srgbClr val="000000"/>
              </a:solidFill>
              <a:latin typeface="+mj-lt"/>
              <a:ea typeface="Arial Unicode MS" pitchFamily="2"/>
              <a:cs typeface="Arial Unicode MS" pitchFamily="2"/>
            </a:endParaRPr>
          </a:p>
        </p:txBody>
      </p:sp>
      <p:graphicFrame>
        <p:nvGraphicFramePr>
          <p:cNvPr id="23559" name="Tabela 235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878601"/>
              </p:ext>
            </p:extLst>
          </p:nvPr>
        </p:nvGraphicFramePr>
        <p:xfrm>
          <a:off x="179512" y="1124744"/>
          <a:ext cx="8784975" cy="432048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68681"/>
                <a:gridCol w="4171940"/>
                <a:gridCol w="2744354"/>
              </a:tblGrid>
              <a:tr h="16201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Ano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Valor de Credito Tributário </a:t>
                      </a:r>
                      <a:r>
                        <a:rPr lang="pt-BR" sz="2400" dirty="0" smtClean="0">
                          <a:effectLst/>
                        </a:rPr>
                        <a:t>Constituído </a:t>
                      </a:r>
                      <a:r>
                        <a:rPr lang="pt-BR" sz="2400" dirty="0">
                          <a:effectLst/>
                        </a:rPr>
                        <a:t>(R$)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effectLst/>
                        </a:rPr>
                        <a:t>Crescimento (%)</a:t>
                      </a:r>
                      <a:endParaRPr lang="pt-BR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2010</a:t>
                      </a:r>
                      <a:endParaRPr lang="pt-B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effectLst/>
                        </a:rPr>
                        <a:t>92.296.109.537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>
                          <a:effectLst/>
                        </a:rPr>
                        <a:t>-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2011</a:t>
                      </a:r>
                      <a:endParaRPr lang="pt-B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effectLst/>
                        </a:rPr>
                        <a:t>109.634.212.061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>
                          <a:effectLst/>
                        </a:rPr>
                        <a:t>18,79%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2012</a:t>
                      </a:r>
                      <a:endParaRPr lang="pt-B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effectLst/>
                        </a:rPr>
                        <a:t>116.350.566.997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>
                          <a:effectLst/>
                        </a:rPr>
                        <a:t>6,13%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2013</a:t>
                      </a:r>
                      <a:endParaRPr lang="pt-B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effectLst/>
                        </a:rPr>
                        <a:t>190.199.395.938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>
                          <a:effectLst/>
                        </a:rPr>
                        <a:t>63,47%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400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effectLst/>
                        </a:rPr>
                        <a:t>2014</a:t>
                      </a:r>
                      <a:endParaRPr lang="pt-BR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effectLst/>
                        </a:rPr>
                        <a:t>150.537.102.169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effectLst/>
                        </a:rPr>
                        <a:t>-20,85%</a:t>
                      </a:r>
                      <a:endParaRPr lang="pt-BR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-1586" y="185056"/>
            <a:ext cx="9144001" cy="4356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Crédito Tributário Autuado pela Fiscalização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2650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Planejamento para 2015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dirty="0">
              <a:solidFill>
                <a:srgbClr val="000000"/>
              </a:solidFill>
              <a:latin typeface="Arial" panose="020B0604020202020204"/>
              <a:ea typeface="Arial Unicode MS" pitchFamily="2"/>
              <a:cs typeface="Arial Unicode MS" pitchFamily="2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6457" y="764704"/>
            <a:ext cx="9144000" cy="42825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Seleção de Contribuintes que serão Fiscalizados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251520" y="1412776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10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0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% dos contribuintes alvos da Fiscalização da RFB já identificados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46.000 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contribuintes com indícios de 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irregularidade</a:t>
            </a:r>
            <a:endParaRPr lang="pt-BR" sz="2000" b="1" dirty="0" smtClean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0" y="3432789"/>
            <a:ext cx="9144000" cy="42825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Monitoramento dos Grandes Contribuintes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231973" y="4149080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9.478 Pessoas Jurídicas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5.073 Pessoas Físicas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0,01% do total de contribuintes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65% da arrecadação federal</a:t>
            </a:r>
          </a:p>
        </p:txBody>
      </p:sp>
    </p:spTree>
    <p:extLst>
      <p:ext uri="{BB962C8B-B14F-4D97-AF65-F5344CB8AC3E}">
        <p14:creationId xmlns:p14="http://schemas.microsoft.com/office/powerpoint/2010/main" val="40688441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Planejamento para 2015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dirty="0">
              <a:solidFill>
                <a:srgbClr val="000000"/>
              </a:solidFill>
              <a:latin typeface="Arial" panose="020B0604020202020204"/>
              <a:ea typeface="Arial Unicode MS" pitchFamily="2"/>
              <a:cs typeface="Arial Unicode MS" pitchFamily="2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6457" y="764704"/>
            <a:ext cx="9144000" cy="42825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Principais operações que serão objeto da Fiscalização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323528" y="1412776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Amortização Indevida de Ágio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Não 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apresentação (ou apresentação incompleta) dos ajustes contábeis do lucro societário com base na Nova Contabilidade sob o Regime Tributário de Transição (RTT) entre 2011 e 2013, que deveriam ser demonstradas à RFB no Controle Fiscal Contábil de Transição (</a:t>
            </a:r>
            <a:r>
              <a:rPr lang="pt-BR" sz="2000" b="1" dirty="0" err="1" smtClean="0">
                <a:solidFill>
                  <a:srgbClr val="000000"/>
                </a:solidFill>
                <a:latin typeface="Arial" panose="020B0604020202020204"/>
              </a:rPr>
              <a:t>FCont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3. 	Tributação 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em Bases Universais</a:t>
            </a:r>
          </a:p>
          <a:p>
            <a:pPr>
              <a:lnSpc>
                <a:spcPct val="150000"/>
              </a:lnSpc>
            </a:pPr>
            <a:endParaRPr lang="pt-BR" sz="2000" b="1" dirty="0" smtClean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1471215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  <a:extLst/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Planejamento para 2015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dirty="0">
              <a:solidFill>
                <a:srgbClr val="000000"/>
              </a:solidFill>
              <a:latin typeface="Arial" panose="020B0604020202020204"/>
              <a:ea typeface="Arial Unicode MS" pitchFamily="2"/>
              <a:cs typeface="Arial Unicode MS" pitchFamily="2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16457" y="764704"/>
            <a:ext cx="9144000" cy="42825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Principais operações que serão objeto da Fiscalização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323528" y="1340768"/>
            <a:ext cx="864096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4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. 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	Movimentação Financeira Incompatível</a:t>
            </a:r>
          </a:p>
          <a:p>
            <a:pPr marL="108585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2.500 contribuintes</a:t>
            </a:r>
            <a:endParaRPr lang="pt-BR" sz="2000" b="1" dirty="0" smtClean="0">
              <a:solidFill>
                <a:srgbClr val="000000"/>
              </a:solidFill>
              <a:latin typeface="Arial" panose="020B0604020202020204"/>
            </a:endParaRPr>
          </a:p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5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.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	Omissões de registros de vendas</a:t>
            </a:r>
          </a:p>
          <a:p>
            <a:pPr>
              <a:lnSpc>
                <a:spcPct val="150000"/>
              </a:lnSpc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6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. 	Pessoas 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Físicas com Variação Patrimonial a Descoberto</a:t>
            </a:r>
          </a:p>
          <a:p>
            <a:pPr>
              <a:lnSpc>
                <a:spcPct val="150000"/>
              </a:lnSpc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7. 	Sócios </a:t>
            </a: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de PJ que auferiram rendimentos isentos em desacordo com a lei</a:t>
            </a:r>
          </a:p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8. 	Transferências internacionais com jogadores de futebol</a:t>
            </a:r>
          </a:p>
          <a:p>
            <a:pPr>
              <a:lnSpc>
                <a:spcPct val="150000"/>
              </a:lnSpc>
            </a:pP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9. 	Operações Especiais de Fiscalização</a:t>
            </a:r>
          </a:p>
          <a:p>
            <a:pPr marL="11684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000000"/>
                </a:solidFill>
                <a:latin typeface="Arial" panose="020B0604020202020204"/>
              </a:rPr>
              <a:t>Lava Jato: 57 ações em andamento e outras sob análise para serem iniciadas (130 PF e 135 PJ)</a:t>
            </a:r>
          </a:p>
          <a:p>
            <a:pPr>
              <a:lnSpc>
                <a:spcPct val="150000"/>
              </a:lnSpc>
            </a:pPr>
            <a:endParaRPr lang="pt-BR" sz="2000" b="1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072169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val="1309313824"/>
              </p:ext>
            </p:extLst>
          </p:nvPr>
        </p:nvGraphicFramePr>
        <p:xfrm>
          <a:off x="107504" y="1484784"/>
          <a:ext cx="8856984" cy="4568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tângulo 11"/>
          <p:cNvSpPr/>
          <p:nvPr/>
        </p:nvSpPr>
        <p:spPr>
          <a:xfrm>
            <a:off x="0" y="764704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Evolução do Crédito Tributário Constituído pela Fiscalização 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9112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sz="2400" b="0" i="0" u="none" strike="noStrike" baseline="0" dirty="0">
              <a:ln>
                <a:noFill/>
              </a:ln>
              <a:solidFill>
                <a:srgbClr val="000000"/>
              </a:solidFill>
              <a:latin typeface="+mj-lt"/>
              <a:ea typeface="Arial Unicode MS" pitchFamily="2"/>
              <a:cs typeface="Arial Unicode MS" pitchFamily="2"/>
            </a:endParaRPr>
          </a:p>
        </p:txBody>
      </p:sp>
      <p:sp>
        <p:nvSpPr>
          <p:cNvPr id="23553" name="Retângulo 23552"/>
          <p:cNvSpPr/>
          <p:nvPr/>
        </p:nvSpPr>
        <p:spPr>
          <a:xfrm>
            <a:off x="0" y="764704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Evolução do Crédito Tributário </a:t>
            </a: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Estratégia Plurianual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3559" name="Tabela 2355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650681"/>
              </p:ext>
            </p:extLst>
          </p:nvPr>
        </p:nvGraphicFramePr>
        <p:xfrm>
          <a:off x="395536" y="2276872"/>
          <a:ext cx="8136904" cy="252028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730828"/>
                <a:gridCol w="3864174"/>
                <a:gridCol w="2541902"/>
              </a:tblGrid>
              <a:tr h="15121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Ano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Valor de Credito Tributário </a:t>
                      </a:r>
                      <a:r>
                        <a:rPr lang="pt-BR" sz="2000" dirty="0" err="1">
                          <a:effectLst/>
                        </a:rPr>
                        <a:t>Constituido</a:t>
                      </a:r>
                      <a:r>
                        <a:rPr lang="pt-BR" sz="2000" dirty="0">
                          <a:effectLst/>
                        </a:rPr>
                        <a:t> (R$)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Crescimento (%)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</a:rPr>
                        <a:t>2007/2010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</a:rPr>
                        <a:t>365.045.224.196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>
                          <a:effectLst/>
                        </a:rPr>
                        <a:t>-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</a:rPr>
                        <a:t>2011/2014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</a:rPr>
                        <a:t>566.384.261.060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2000" b="1" dirty="0" smtClean="0">
                          <a:effectLst/>
                        </a:rPr>
                        <a:t>55,2%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630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0" y="764704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Ações Fiscais Encerradas com resultado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2230851461"/>
              </p:ext>
            </p:extLst>
          </p:nvPr>
        </p:nvGraphicFramePr>
        <p:xfrm>
          <a:off x="179512" y="1412776"/>
          <a:ext cx="8784976" cy="4856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975860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0" y="764704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Grau de Aderência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 flipV="1">
            <a:off x="-180528" y="1916830"/>
            <a:ext cx="1742593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6" name="Objet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7361295"/>
              </p:ext>
            </p:extLst>
          </p:nvPr>
        </p:nvGraphicFramePr>
        <p:xfrm>
          <a:off x="251520" y="1484784"/>
          <a:ext cx="8712968" cy="4680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Gráfico" r:id="rId4" imgW="4572000" imgH="2743166" progId="Excel.Chart.8">
                  <p:embed/>
                </p:oleObj>
              </mc:Choice>
              <mc:Fallback>
                <p:oleObj name="Gráfico" r:id="rId4" imgW="4572000" imgH="2743166" progId="Excel.Chart.8">
                  <p:embed/>
                  <p:pic>
                    <p:nvPicPr>
                      <p:cNvPr id="0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1484784"/>
                        <a:ext cx="8712968" cy="46805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 flipV="1">
            <a:off x="-180528" y="4660030"/>
            <a:ext cx="1742593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251352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0" y="764704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Grau de Aderência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8" name="Gráfico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1341538"/>
            <a:ext cx="8748972" cy="482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56224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dirty="0">
              <a:solidFill>
                <a:srgbClr val="000000"/>
              </a:solidFill>
              <a:latin typeface="Arial" panose="020B0604020202020204"/>
              <a:ea typeface="Arial Unicode MS" pitchFamily="2"/>
              <a:cs typeface="Arial Unicode MS" pitchFamily="2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-12700" y="116632"/>
            <a:ext cx="9173157" cy="14318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Malha Pessoa Jurídica 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Uma Nova Relação de Transparência entre o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Fisco e o Contribuinte Pessoa Jurídica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79512" y="1700808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Objetivo: de inconsistências tributárias de modo a possibilitar que esses se </a:t>
            </a:r>
            <a:r>
              <a:rPr lang="pt-BR" sz="2000" b="1" dirty="0" err="1" smtClean="0">
                <a:solidFill>
                  <a:srgbClr val="000000"/>
                </a:solidFill>
                <a:latin typeface="Arial" panose="020B0604020202020204"/>
              </a:rPr>
              <a:t>autorregularizem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 (modelo semelhante às PF)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Como: </a:t>
            </a:r>
          </a:p>
          <a:p>
            <a:pPr marL="108585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Comunicação via correspondência sobre a existência de extrato na internet</a:t>
            </a:r>
          </a:p>
          <a:p>
            <a:pPr marL="1085850" lvl="1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Acesso do extrato via </a:t>
            </a:r>
            <a:r>
              <a:rPr lang="pt-BR" sz="2000" b="1" dirty="0" err="1" smtClean="0">
                <a:solidFill>
                  <a:srgbClr val="000000"/>
                </a:solidFill>
                <a:latin typeface="Arial" panose="020B0604020202020204"/>
              </a:rPr>
              <a:t>e-CAC</a:t>
            </a: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 (certificação digital)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Quando: Lançada em 23 de fevereiro de 2015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Universo: 26.000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Valores das inconsistências: R$ 7,2 bilhões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0000"/>
                </a:solidFill>
                <a:latin typeface="Arial" panose="020B0604020202020204"/>
              </a:rPr>
              <a:t>Ano-calendário: 2012</a:t>
            </a:r>
            <a:endParaRPr lang="pt-BR" sz="2000" b="1" dirty="0">
              <a:solidFill>
                <a:srgbClr val="000000"/>
              </a:solidFill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092056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sz="2400" b="0" i="0" u="none" strike="noStrike" baseline="0" dirty="0">
              <a:ln>
                <a:noFill/>
              </a:ln>
              <a:solidFill>
                <a:srgbClr val="000000"/>
              </a:solidFill>
              <a:latin typeface="+mj-lt"/>
              <a:ea typeface="Arial Unicode MS" pitchFamily="2"/>
              <a:cs typeface="Arial Unicode MS" pitchFamily="2"/>
            </a:endParaRPr>
          </a:p>
        </p:txBody>
      </p:sp>
      <p:sp>
        <p:nvSpPr>
          <p:cNvPr id="25" name="Retângulo 24"/>
          <p:cNvSpPr/>
          <p:nvPr/>
        </p:nvSpPr>
        <p:spPr>
          <a:xfrm>
            <a:off x="0" y="764704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Crédito Tributário médio constituído por Auditor Fiscal da RFB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4001062593"/>
              </p:ext>
            </p:extLst>
          </p:nvPr>
        </p:nvGraphicFramePr>
        <p:xfrm>
          <a:off x="107504" y="1412776"/>
          <a:ext cx="8928992" cy="4856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8192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260648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6694228"/>
              </p:ext>
            </p:extLst>
          </p:nvPr>
        </p:nvGraphicFramePr>
        <p:xfrm>
          <a:off x="-1" y="1484784"/>
          <a:ext cx="9142416" cy="396043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806786"/>
                <a:gridCol w="1006264"/>
                <a:gridCol w="1697931"/>
                <a:gridCol w="1036979"/>
                <a:gridCol w="1667217"/>
                <a:gridCol w="1017863"/>
                <a:gridCol w="909376"/>
              </a:tblGrid>
              <a:tr h="677249">
                <a:tc row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Consolidado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2013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2014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Variação</a:t>
                      </a:r>
                      <a:endParaRPr lang="pt-BR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3323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err="1">
                          <a:solidFill>
                            <a:schemeClr val="bg1"/>
                          </a:solidFill>
                          <a:effectLst/>
                        </a:rPr>
                        <a:t>Qtd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solidFill>
                            <a:schemeClr val="bg1"/>
                          </a:solidFill>
                          <a:effectLst/>
                        </a:rPr>
                        <a:t>R$</a:t>
                      </a:r>
                      <a:endParaRPr lang="pt-BR" sz="1600" b="1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err="1">
                          <a:solidFill>
                            <a:schemeClr val="bg1"/>
                          </a:solidFill>
                          <a:effectLst/>
                        </a:rPr>
                        <a:t>Qtd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R$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err="1">
                          <a:solidFill>
                            <a:schemeClr val="bg1"/>
                          </a:solidFill>
                          <a:effectLst/>
                        </a:rPr>
                        <a:t>Qtd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solidFill>
                            <a:schemeClr val="bg1"/>
                          </a:solidFill>
                          <a:effectLst/>
                        </a:rPr>
                        <a:t>R$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2"/>
                    </a:solidFill>
                  </a:tcPr>
                </a:tc>
              </a:tr>
              <a:tr h="916652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Auditorias Externas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20.414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181.215.063.928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16.989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144.182.604.536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-16,78%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-20,41%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916652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Revisão de Declarações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308.622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8.984.332.010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348.843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6.302.607.676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13,03%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-29,85%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916652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Total Geral:</a:t>
                      </a:r>
                      <a:endParaRPr lang="pt-BR" sz="1600" b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329.036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190.199.395.938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365.832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150.537.102.169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11,18%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-20,85%</a:t>
                      </a:r>
                      <a:endParaRPr lang="pt-BR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13" name="Retângulo 12"/>
          <p:cNvSpPr/>
          <p:nvPr/>
        </p:nvSpPr>
        <p:spPr>
          <a:xfrm>
            <a:off x="0" y="836712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Quantidade de Procedimentos Fiscais Executados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7863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311151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sz="2400" b="0" i="0" u="none" strike="noStrike" baseline="0" dirty="0">
              <a:ln>
                <a:noFill/>
              </a:ln>
              <a:solidFill>
                <a:srgbClr val="000000"/>
              </a:solidFill>
              <a:latin typeface="+mj-lt"/>
              <a:ea typeface="Arial Unicode MS" pitchFamily="2"/>
              <a:cs typeface="Arial Unicode MS" pitchFamily="2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0" y="980728"/>
            <a:ext cx="9144000" cy="43640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Tributos com maior representatividade nas autuações</a:t>
            </a:r>
            <a:endParaRPr lang="pt-BR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152428"/>
              </p:ext>
            </p:extLst>
          </p:nvPr>
        </p:nvGraphicFramePr>
        <p:xfrm>
          <a:off x="107504" y="1700808"/>
          <a:ext cx="8856984" cy="388843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396878"/>
                <a:gridCol w="1444379"/>
                <a:gridCol w="1343319"/>
                <a:gridCol w="2343703"/>
                <a:gridCol w="1328705"/>
              </a:tblGrid>
              <a:tr h="578565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Tributo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Quantidade de Autuações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Valor das Autuações</a:t>
                      </a:r>
                      <a:endParaRPr lang="pt-BR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4665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IRPJ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3.057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10,2%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51.206.116.663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35,5%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COFINS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2.744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9,1%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25.994.801.681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18,0%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CSLL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3.034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10,1%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19.761.046.704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13,7%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CP PATRONAL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4.006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13,3%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13.518.804.882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9,4%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IRRF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293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1,0%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7.671.988.954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5,3%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IPI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841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2,8%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6.483.177.450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4,5%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PIS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2.710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9,0%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5.409.548.897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3,8%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IRPF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4.621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15,4%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4.447.032.696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3,1%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30840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CIDERE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49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</a:rPr>
                        <a:t>0,2%</a:t>
                      </a:r>
                      <a:endParaRPr lang="pt-BR" sz="1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2.155.650.390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1,5%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495949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Total das autuações</a:t>
                      </a:r>
                      <a:endParaRPr lang="pt-BR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30.040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71,1%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 smtClean="0">
                          <a:effectLst/>
                        </a:rPr>
                        <a:t>144.182.604.536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</a:rPr>
                        <a:t>94,8%</a:t>
                      </a:r>
                      <a:endParaRPr lang="pt-BR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11430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5056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sz="2400" b="0" i="0" u="none" strike="noStrike" baseline="0" dirty="0">
              <a:ln>
                <a:noFill/>
              </a:ln>
              <a:solidFill>
                <a:srgbClr val="000000"/>
              </a:solidFill>
              <a:latin typeface="+mj-lt"/>
              <a:ea typeface="Arial Unicode MS" pitchFamily="2"/>
              <a:cs typeface="Arial Unicode MS" pitchFamily="2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0" y="836712"/>
            <a:ext cx="9144000" cy="42825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Fiscalização dos Grandes Contribuintes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960477"/>
              </p:ext>
            </p:extLst>
          </p:nvPr>
        </p:nvGraphicFramePr>
        <p:xfrm>
          <a:off x="107504" y="2060848"/>
          <a:ext cx="8784976" cy="2331181"/>
        </p:xfrm>
        <a:graphic>
          <a:graphicData uri="http://schemas.openxmlformats.org/drawingml/2006/table">
            <a:tbl>
              <a:tblPr firstRow="1" firstCol="1" bandRow="1"/>
              <a:tblGrid>
                <a:gridCol w="1008112"/>
                <a:gridCol w="2160240"/>
                <a:gridCol w="1008112"/>
                <a:gridCol w="2321768"/>
                <a:gridCol w="1143372"/>
                <a:gridCol w="1143372"/>
              </a:tblGrid>
              <a:tr h="525147"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Unidades Especiais</a:t>
                      </a:r>
                      <a:endParaRPr lang="pt-BR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Brasil</a:t>
                      </a:r>
                      <a:endParaRPr lang="pt-BR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Participação Relativa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52514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RPF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crédito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RPF</a:t>
                      </a:r>
                      <a:endParaRPr lang="pt-BR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Total crédito</a:t>
                      </a:r>
                      <a:endParaRPr lang="pt-BR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Qtde</a:t>
                      </a:r>
                      <a:endParaRPr lang="pt-BR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R$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1037938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630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43.524.159.434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16.650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144.182.604.536</a:t>
                      </a:r>
                      <a:endParaRPr lang="pt-BR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3,8%</a:t>
                      </a:r>
                      <a:endParaRPr lang="pt-BR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30,2%</a:t>
                      </a:r>
                      <a:endParaRPr lang="pt-BR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557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-1586" y="188640"/>
            <a:ext cx="9144001" cy="435632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tIns="9144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5pPr>
            <a:lvl6pPr marL="25146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6pPr>
            <a:lvl7pPr marL="29718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7pPr>
            <a:lvl8pPr marL="34290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8pPr>
            <a:lvl9pPr marL="3886200" indent="-228600" defTabSz="449263" eaLnBrk="0" fontAlgn="base" hangingPunct="0">
              <a:lnSpc>
                <a:spcPct val="78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 sz="2400">
                <a:solidFill>
                  <a:srgbClr val="FFFFFF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defRPr>
            </a:lvl9pPr>
          </a:lstStyle>
          <a:p>
            <a:pPr algn="ctr" hangingPunct="1"/>
            <a:r>
              <a:rPr lang="pt-BR" altLang="pt-BR" b="1" i="1" dirty="0" smtClean="0">
                <a:latin typeface="Arial Black" panose="020B0A04020102020204" pitchFamily="34" charset="0"/>
              </a:rPr>
              <a:t>Resultados em 2014</a:t>
            </a:r>
            <a:endParaRPr lang="pt-BR" altLang="pt-BR" b="1" i="1" dirty="0">
              <a:latin typeface="Arial Black" panose="020B0A04020102020204" pitchFamily="34" charset="0"/>
            </a:endParaRPr>
          </a:p>
        </p:txBody>
      </p:sp>
      <p:sp>
        <p:nvSpPr>
          <p:cNvPr id="11" name="Forma livre 10"/>
          <p:cNvSpPr/>
          <p:nvPr/>
        </p:nvSpPr>
        <p:spPr>
          <a:xfrm>
            <a:off x="1691680" y="4938840"/>
            <a:ext cx="6429600" cy="1919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none" lIns="90000" tIns="45000" rIns="90000" bIns="45000" anchor="t" anchorCtr="0" compatLnSpc="1">
            <a:noAutofit/>
          </a:bodyPr>
          <a:lstStyle/>
          <a:p>
            <a:pPr marL="0" marR="0" lvl="0" indent="0" algn="l" rtl="0" hangingPunct="0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pt-BR" sz="2400" b="0" i="0" u="none" strike="noStrike" baseline="0" dirty="0">
              <a:ln>
                <a:noFill/>
              </a:ln>
              <a:solidFill>
                <a:srgbClr val="000000"/>
              </a:solidFill>
              <a:latin typeface="+mj-lt"/>
              <a:ea typeface="Arial Unicode MS" pitchFamily="2"/>
              <a:cs typeface="Arial Unicode MS" pitchFamily="2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0" y="836712"/>
            <a:ext cx="9144000" cy="42825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Fiscalização dos Grandes Contribuintes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198724"/>
              </p:ext>
            </p:extLst>
          </p:nvPr>
        </p:nvGraphicFramePr>
        <p:xfrm>
          <a:off x="107503" y="1484784"/>
          <a:ext cx="8856986" cy="3629898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818559"/>
                <a:gridCol w="1908370"/>
                <a:gridCol w="1363945"/>
                <a:gridCol w="1908370"/>
                <a:gridCol w="1227359"/>
                <a:gridCol w="1630383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Ano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Grandes Contribuintes - PJ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</a:rPr>
                        <a:t>Variação Ano Anterior</a:t>
                      </a:r>
                      <a:endParaRPr lang="pt-BR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Total Lançado em Auditoria Externa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Variação Ano Anterior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Participação dos CG nas autuações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47696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2009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54.420.373.497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-.-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89.399.101.719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-.-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60,9%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47696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2010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55.350.545.878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1,71%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84.623.185.711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-5,34%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65,4%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47696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2011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74.495.876.883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34,59%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103.345.421.331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22,12%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72,1%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47696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2012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87.477.796.174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17,43%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109.916.545.600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6,36%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79,6%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47696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2013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152.422.994.554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74,24%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181.215.063.928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64,87%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84,1%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  <a:tr h="47696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</a:rPr>
                        <a:t>2014</a:t>
                      </a:r>
                      <a:endParaRPr lang="pt-BR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103.377.995.322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-32,18%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 smtClean="0">
                          <a:effectLst/>
                        </a:rPr>
                        <a:t>144.182.604.536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>
                          <a:effectLst/>
                        </a:rPr>
                        <a:t>-20,31%</a:t>
                      </a:r>
                      <a:endParaRPr lang="pt-BR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</a:rPr>
                        <a:t>71,6%</a:t>
                      </a:r>
                      <a:endParaRPr lang="pt-BR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611560" y="5352711"/>
            <a:ext cx="727280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b="1" i="1" dirty="0" smtClean="0">
                <a:solidFill>
                  <a:srgbClr val="FF0000"/>
                </a:solidFill>
                <a:latin typeface="+mn-lt"/>
              </a:rPr>
              <a:t>65% da Arrecadação Federal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t-BR" sz="2000" b="1" i="1" dirty="0">
              <a:solidFill>
                <a:srgbClr val="FF0000"/>
              </a:solidFill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t-BR" sz="2000" b="1" i="1" dirty="0" smtClean="0">
                <a:solidFill>
                  <a:srgbClr val="FF0000"/>
                </a:solidFill>
                <a:latin typeface="+mn-lt"/>
              </a:rPr>
              <a:t>9.478 Pessoas Jurídicas e 5.073 Pessoas Físicas</a:t>
            </a:r>
            <a:endParaRPr lang="pt-BR" sz="2000" b="1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50248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86000" y="814085"/>
            <a:ext cx="4572000" cy="52298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BR" sz="2000" dirty="0">
              <a:solidFill>
                <a:srgbClr val="000000"/>
              </a:solidFill>
              <a:latin typeface="TT14o00"/>
            </a:endParaRPr>
          </a:p>
          <a:p>
            <a:r>
              <a:rPr lang="pt-BR" sz="2000" dirty="0">
                <a:solidFill>
                  <a:srgbClr val="000000"/>
                </a:solidFill>
                <a:latin typeface="TT15o00"/>
              </a:rPr>
              <a:t> </a:t>
            </a:r>
            <a:endParaRPr lang="pt-BR" sz="3200" dirty="0">
              <a:solidFill>
                <a:srgbClr val="FFFFFF"/>
              </a:solidFill>
              <a:latin typeface="TT16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 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!"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#$%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&amp;</a:t>
            </a: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5FB8FF"/>
              </a:solidFill>
              <a:latin typeface="TT18o0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1334244"/>
            <a:ext cx="7469141" cy="5263107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-12700" y="116632"/>
            <a:ext cx="9173157" cy="9925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Malha Pessoa Jurídica 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Modelo de Aviso - Correspondência</a:t>
            </a:r>
          </a:p>
        </p:txBody>
      </p:sp>
    </p:spTree>
    <p:extLst>
      <p:ext uri="{BB962C8B-B14F-4D97-AF65-F5344CB8AC3E}">
        <p14:creationId xmlns:p14="http://schemas.microsoft.com/office/powerpoint/2010/main" val="3211191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86000" y="814085"/>
            <a:ext cx="4572000" cy="52298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BR" sz="2000" dirty="0">
              <a:solidFill>
                <a:srgbClr val="000000"/>
              </a:solidFill>
              <a:latin typeface="TT14o00"/>
            </a:endParaRPr>
          </a:p>
          <a:p>
            <a:r>
              <a:rPr lang="pt-BR" sz="2000" dirty="0">
                <a:solidFill>
                  <a:srgbClr val="000000"/>
                </a:solidFill>
                <a:latin typeface="TT15o00"/>
              </a:rPr>
              <a:t> </a:t>
            </a:r>
            <a:endParaRPr lang="pt-BR" sz="3200" dirty="0">
              <a:solidFill>
                <a:srgbClr val="FFFFFF"/>
              </a:solidFill>
              <a:latin typeface="TT16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 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!"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#$%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&amp;</a:t>
            </a: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5FB8FF"/>
              </a:solidFill>
              <a:latin typeface="TT18o0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351756"/>
            <a:ext cx="9252521" cy="43815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-12700" y="116632"/>
            <a:ext cx="9173157" cy="9925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Malha Pessoa Jurídica 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Modelo de Extrato na Internet</a:t>
            </a:r>
          </a:p>
        </p:txBody>
      </p:sp>
    </p:spTree>
    <p:extLst>
      <p:ext uri="{BB962C8B-B14F-4D97-AF65-F5344CB8AC3E}">
        <p14:creationId xmlns:p14="http://schemas.microsoft.com/office/powerpoint/2010/main" val="20885091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86000" y="814085"/>
            <a:ext cx="4572000" cy="52298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BR" sz="2000" dirty="0">
              <a:solidFill>
                <a:srgbClr val="000000"/>
              </a:solidFill>
              <a:latin typeface="TT14o00"/>
            </a:endParaRPr>
          </a:p>
          <a:p>
            <a:r>
              <a:rPr lang="pt-BR" sz="2000" dirty="0">
                <a:solidFill>
                  <a:srgbClr val="000000"/>
                </a:solidFill>
                <a:latin typeface="TT15o00"/>
              </a:rPr>
              <a:t> </a:t>
            </a:r>
            <a:endParaRPr lang="pt-BR" sz="3200" dirty="0">
              <a:solidFill>
                <a:srgbClr val="FFFFFF"/>
              </a:solidFill>
              <a:latin typeface="TT16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 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!"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#$%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&amp;</a:t>
            </a: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5FB8FF"/>
              </a:solidFill>
              <a:latin typeface="TT18o0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-12700" y="116632"/>
            <a:ext cx="9173157" cy="9925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Malha Pessoa Jurídica 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Acesso ao Extrato na Internet – Passo a Passo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144981"/>
            <a:ext cx="7200800" cy="524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1753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86000" y="814085"/>
            <a:ext cx="4572000" cy="52298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BR" sz="2000" dirty="0">
              <a:solidFill>
                <a:srgbClr val="000000"/>
              </a:solidFill>
              <a:latin typeface="TT14o00"/>
            </a:endParaRPr>
          </a:p>
          <a:p>
            <a:r>
              <a:rPr lang="pt-BR" sz="2000" dirty="0">
                <a:solidFill>
                  <a:srgbClr val="000000"/>
                </a:solidFill>
                <a:latin typeface="TT15o00"/>
              </a:rPr>
              <a:t> </a:t>
            </a:r>
            <a:endParaRPr lang="pt-BR" sz="3200" dirty="0">
              <a:solidFill>
                <a:srgbClr val="FFFFFF"/>
              </a:solidFill>
              <a:latin typeface="TT16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 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!"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#$%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&amp;</a:t>
            </a: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5FB8FF"/>
              </a:solidFill>
              <a:latin typeface="TT18o0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-12700" y="116632"/>
            <a:ext cx="9173157" cy="9925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Malha Pessoa Jurídica 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Acesso ao Extrato </a:t>
            </a:r>
            <a:r>
              <a:rPr lang="pt-BR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Internet </a:t>
            </a: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Passo </a:t>
            </a:r>
            <a:r>
              <a:rPr lang="pt-BR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Passo</a:t>
            </a:r>
            <a:endParaRPr lang="pt-BR" sz="22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42" y="1128868"/>
            <a:ext cx="7703845" cy="546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044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86000" y="814085"/>
            <a:ext cx="4572000" cy="52298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BR" sz="2000" dirty="0">
              <a:solidFill>
                <a:srgbClr val="000000"/>
              </a:solidFill>
              <a:latin typeface="TT14o00"/>
            </a:endParaRPr>
          </a:p>
          <a:p>
            <a:r>
              <a:rPr lang="pt-BR" sz="2000" dirty="0">
                <a:solidFill>
                  <a:srgbClr val="000000"/>
                </a:solidFill>
                <a:latin typeface="TT15o00"/>
              </a:rPr>
              <a:t> </a:t>
            </a:r>
            <a:endParaRPr lang="pt-BR" sz="3200" dirty="0">
              <a:solidFill>
                <a:srgbClr val="FFFFFF"/>
              </a:solidFill>
              <a:latin typeface="TT16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 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!"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#$%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&amp;</a:t>
            </a: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5FB8FF"/>
              </a:solidFill>
              <a:latin typeface="TT18o0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-12700" y="116632"/>
            <a:ext cx="9173157" cy="99257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8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Malha Pessoa Jurídica  </a:t>
            </a:r>
          </a:p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Acesso ao Extrato </a:t>
            </a:r>
            <a:r>
              <a:rPr lang="pt-BR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 Internet </a:t>
            </a:r>
            <a:r>
              <a:rPr lang="pt-BR" sz="22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Passo </a:t>
            </a:r>
            <a:r>
              <a:rPr lang="pt-BR" sz="2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Passo</a:t>
            </a:r>
            <a:endParaRPr lang="pt-BR" sz="2200" b="1" dirty="0" smtClean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974" y="1340768"/>
            <a:ext cx="916409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4069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86000" y="814085"/>
            <a:ext cx="4572000" cy="52298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BR" sz="2000" dirty="0">
              <a:solidFill>
                <a:srgbClr val="000000"/>
              </a:solidFill>
              <a:latin typeface="TT14o00"/>
            </a:endParaRPr>
          </a:p>
          <a:p>
            <a:r>
              <a:rPr lang="pt-BR" sz="2000" dirty="0">
                <a:solidFill>
                  <a:srgbClr val="000000"/>
                </a:solidFill>
                <a:latin typeface="TT15o00"/>
              </a:rPr>
              <a:t> </a:t>
            </a:r>
            <a:endParaRPr lang="pt-BR" sz="3200" dirty="0">
              <a:solidFill>
                <a:srgbClr val="FFFFFF"/>
              </a:solidFill>
              <a:latin typeface="TT16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 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!"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#$%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&amp;</a:t>
            </a: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5FB8FF"/>
              </a:solidFill>
              <a:latin typeface="TT18o0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0"/>
            <a:ext cx="9233991" cy="6438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1371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33416" y="152402"/>
            <a:ext cx="7807325" cy="274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2286000" y="814085"/>
            <a:ext cx="4572000" cy="52298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BR" sz="2000" dirty="0">
              <a:solidFill>
                <a:srgbClr val="000000"/>
              </a:solidFill>
              <a:latin typeface="TT14o00"/>
            </a:endParaRPr>
          </a:p>
          <a:p>
            <a:r>
              <a:rPr lang="pt-BR" sz="2000" dirty="0">
                <a:solidFill>
                  <a:srgbClr val="000000"/>
                </a:solidFill>
                <a:latin typeface="TT15o00"/>
              </a:rPr>
              <a:t> </a:t>
            </a:r>
            <a:endParaRPr lang="pt-BR" sz="3200" dirty="0">
              <a:solidFill>
                <a:srgbClr val="FFFFFF"/>
              </a:solidFill>
              <a:latin typeface="TT16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sz="2000" dirty="0">
              <a:solidFill>
                <a:srgbClr val="000000"/>
              </a:solidFill>
              <a:latin typeface="TT15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endParaRPr lang="pt-BR" dirty="0">
              <a:solidFill>
                <a:srgbClr val="FFFFFF"/>
              </a:solidFill>
              <a:latin typeface="TT17o00"/>
            </a:endParaRP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 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!"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#$%</a:t>
            </a:r>
          </a:p>
          <a:p>
            <a:r>
              <a:rPr lang="pt-BR" dirty="0">
                <a:solidFill>
                  <a:srgbClr val="FFFFFF"/>
                </a:solidFill>
                <a:latin typeface="TT17o00"/>
              </a:rPr>
              <a:t>&amp;</a:t>
            </a: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000000"/>
              </a:solidFill>
              <a:latin typeface="TT18o00"/>
            </a:endParaRPr>
          </a:p>
          <a:p>
            <a:endParaRPr lang="pt-BR" sz="6000" dirty="0">
              <a:solidFill>
                <a:srgbClr val="5FB8FF"/>
              </a:solidFill>
              <a:latin typeface="TT18o0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0096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Times New Roman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7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7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7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78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7189</TotalTime>
  <Words>778</Words>
  <Application>Microsoft Office PowerPoint</Application>
  <PresentationFormat>Apresentação na tela (4:3)</PresentationFormat>
  <Paragraphs>414</Paragraphs>
  <Slides>24</Slides>
  <Notes>24</Notes>
  <HiddenSlides>0</HiddenSlides>
  <MMClips>0</MMClips>
  <ScaleCrop>false</ScaleCrop>
  <HeadingPairs>
    <vt:vector size="8" baseType="variant">
      <vt:variant>
        <vt:lpstr>Fontes usadas</vt:lpstr>
      </vt:variant>
      <vt:variant>
        <vt:i4>14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41" baseType="lpstr">
      <vt:lpstr>Arial Unicode MS</vt:lpstr>
      <vt:lpstr>ＭＳ Ｐゴシック</vt:lpstr>
      <vt:lpstr>SimSun</vt:lpstr>
      <vt:lpstr>Arial</vt:lpstr>
      <vt:lpstr>Arial Black</vt:lpstr>
      <vt:lpstr>Calibri</vt:lpstr>
      <vt:lpstr>Lucida Sans Unicode</vt:lpstr>
      <vt:lpstr>Times New Roman</vt:lpstr>
      <vt:lpstr>TT14o00</vt:lpstr>
      <vt:lpstr>TT15o00</vt:lpstr>
      <vt:lpstr>TT16o00</vt:lpstr>
      <vt:lpstr>TT17o00</vt:lpstr>
      <vt:lpstr>TT18o00</vt:lpstr>
      <vt:lpstr>Wingdings</vt:lpstr>
      <vt:lpstr>Tema do Office</vt:lpstr>
      <vt:lpstr>Tema do Office</vt:lpstr>
      <vt:lpstr>Gráfico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Francisco Assis de Oliveira Junior</dc:creator>
  <cp:lastModifiedBy>Iagaro Jung Martins</cp:lastModifiedBy>
  <cp:revision>657</cp:revision>
  <cp:lastPrinted>2015-03-05T11:47:18Z</cp:lastPrinted>
  <dcterms:created xsi:type="dcterms:W3CDTF">1601-01-01T00:00:00Z</dcterms:created>
  <dcterms:modified xsi:type="dcterms:W3CDTF">2015-03-05T18:02:39Z</dcterms:modified>
</cp:coreProperties>
</file>